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303" r:id="rId4"/>
    <p:sldId id="289" r:id="rId5"/>
    <p:sldId id="290" r:id="rId6"/>
    <p:sldId id="297" r:id="rId7"/>
    <p:sldId id="298" r:id="rId8"/>
    <p:sldId id="299" r:id="rId9"/>
    <p:sldId id="300" r:id="rId10"/>
    <p:sldId id="301" r:id="rId11"/>
    <p:sldId id="302" r:id="rId12"/>
    <p:sldId id="292" r:id="rId13"/>
    <p:sldId id="291" r:id="rId14"/>
    <p:sldId id="296" r:id="rId15"/>
    <p:sldId id="283" r:id="rId16"/>
    <p:sldId id="293" r:id="rId17"/>
    <p:sldId id="294" r:id="rId18"/>
    <p:sldId id="295" r:id="rId19"/>
    <p:sldId id="280" r:id="rId20"/>
    <p:sldId id="261" r:id="rId21"/>
    <p:sldId id="266" r:id="rId22"/>
    <p:sldId id="264" r:id="rId23"/>
    <p:sldId id="265" r:id="rId24"/>
    <p:sldId id="258" r:id="rId25"/>
    <p:sldId id="267" r:id="rId26"/>
    <p:sldId id="268" r:id="rId27"/>
    <p:sldId id="278" r:id="rId28"/>
    <p:sldId id="262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</p:sldIdLst>
  <p:sldSz cx="9144000" cy="6858000" type="screen4x3"/>
  <p:notesSz cx="6742113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29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60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37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275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6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0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84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88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60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52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8E680-66B1-4460-BA42-F761103AB0DA}" type="datetimeFigureOut">
              <a:rPr lang="nl-NL" smtClean="0"/>
              <a:t>28-3-2016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63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2232247"/>
          </a:xfrm>
        </p:spPr>
        <p:txBody>
          <a:bodyPr>
            <a:normAutofit fontScale="90000"/>
          </a:bodyPr>
          <a:lstStyle/>
          <a:p>
            <a:r>
              <a:rPr lang="nl-NL" sz="13900" dirty="0" smtClean="0"/>
              <a:t>N32 N42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7300" dirty="0" smtClean="0"/>
              <a:t>Tekenen met </a:t>
            </a:r>
            <a:r>
              <a:rPr lang="nl-NL" sz="7300" dirty="0" err="1" smtClean="0"/>
              <a:t>drones</a:t>
            </a:r>
            <a:endParaRPr lang="nl-NL" sz="73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970595"/>
            <a:ext cx="9144001" cy="388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25" y="0"/>
            <a:ext cx="1219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4"/>
            <a:ext cx="9144000" cy="6874874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Ontheffingen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Voor vliegen binnen bebouwde kom moet je ontheffing aanvragen bij IL&amp;T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r>
              <a:rPr lang="nl-NL" dirty="0" smtClean="0"/>
              <a:t>Registratie </a:t>
            </a:r>
            <a:r>
              <a:rPr lang="nl-NL" dirty="0" err="1" smtClean="0"/>
              <a:t>drones</a:t>
            </a:r>
            <a:r>
              <a:rPr lang="nl-NL" dirty="0" smtClean="0"/>
              <a:t> en vluchten van particulieren bijv. bij </a:t>
            </a:r>
            <a:r>
              <a:rPr lang="nl-NL" dirty="0" err="1" smtClean="0"/>
              <a:t>Airshare</a:t>
            </a: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19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874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0962" name="Picture 2" descr="C:\Users\Geesje\Pictures\foto's luchtopnames\Waterschap Vallei en Veluwe\[_Benno_Wonink_-_Fotografie_]_-_20151007_(48)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92696"/>
            <a:ext cx="7087202" cy="4807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65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21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19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8058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5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Tekening voortuin</a:t>
            </a:r>
            <a:endParaRPr lang="nl-NL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247871" cy="687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99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1011897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8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843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5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3" y="1052736"/>
            <a:ext cx="937644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390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7665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29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2 soorten </a:t>
            </a:r>
            <a:r>
              <a:rPr lang="nl-NL" dirty="0" smtClean="0"/>
              <a:t>getuigschriften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dirty="0" smtClean="0"/>
              <a:t>1.  Op </a:t>
            </a:r>
            <a:r>
              <a:rPr lang="nl-NL" dirty="0"/>
              <a:t>basis van 80% aanwezigheid.</a:t>
            </a:r>
          </a:p>
          <a:p>
            <a:pPr marL="0" lvl="0" indent="0">
              <a:buNone/>
            </a:pPr>
            <a:r>
              <a:rPr lang="nl-NL" dirty="0" smtClean="0"/>
              <a:t>2.  Toetsen en werkstukken voldoende.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000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9"/>
          <a:stretch/>
        </p:blipFill>
        <p:spPr bwMode="auto">
          <a:xfrm>
            <a:off x="7671" y="4793673"/>
            <a:ext cx="9144000" cy="209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9600" b="1" dirty="0" smtClean="0"/>
              <a:t>PROGRAMMA</a:t>
            </a:r>
            <a:endParaRPr lang="nl-NL" sz="9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sz="3900" dirty="0" smtClean="0"/>
              <a:t>8:45 stand van zaken</a:t>
            </a:r>
          </a:p>
          <a:p>
            <a:pPr marL="0" indent="0">
              <a:buNone/>
            </a:pPr>
            <a:r>
              <a:rPr lang="nl-NL" sz="3900" dirty="0"/>
              <a:t>9:00 wet- en regelgeving</a:t>
            </a:r>
          </a:p>
          <a:p>
            <a:pPr marL="0" indent="0">
              <a:buNone/>
            </a:pPr>
            <a:r>
              <a:rPr lang="nl-NL" sz="3900" dirty="0" smtClean="0"/>
              <a:t>9:15 groep1: </a:t>
            </a:r>
            <a:r>
              <a:rPr lang="nl-NL" sz="3900" dirty="0" err="1" smtClean="0"/>
              <a:t>dronefoto</a:t>
            </a:r>
            <a:r>
              <a:rPr lang="nl-NL" sz="3900" dirty="0" smtClean="0"/>
              <a:t> maken; groep 2: </a:t>
            </a:r>
            <a:r>
              <a:rPr lang="nl-NL" sz="3900" dirty="0" err="1" smtClean="0"/>
              <a:t>Aerosim</a:t>
            </a:r>
            <a:endParaRPr lang="nl-NL" sz="3900" dirty="0" smtClean="0"/>
          </a:p>
          <a:p>
            <a:pPr marL="0" indent="0">
              <a:buNone/>
            </a:pPr>
            <a:r>
              <a:rPr lang="nl-NL" sz="3900" dirty="0"/>
              <a:t>	</a:t>
            </a:r>
            <a:r>
              <a:rPr lang="nl-NL" sz="3900" dirty="0" smtClean="0"/>
              <a:t>groep 3 en 4: </a:t>
            </a:r>
            <a:r>
              <a:rPr lang="nl-NL" sz="3900" dirty="0" err="1" smtClean="0"/>
              <a:t>AutoCAD</a:t>
            </a:r>
            <a:endParaRPr lang="nl-NL" sz="3900" dirty="0" smtClean="0"/>
          </a:p>
          <a:p>
            <a:pPr marL="0" indent="0">
              <a:buNone/>
            </a:pPr>
            <a:r>
              <a:rPr lang="nl-NL" sz="3900" dirty="0" smtClean="0"/>
              <a:t>9:45 10:15 11:00 11:30 wisselen </a:t>
            </a:r>
          </a:p>
          <a:p>
            <a:pPr marL="0" indent="0">
              <a:buNone/>
            </a:pPr>
            <a:r>
              <a:rPr lang="nl-NL" sz="3900" dirty="0" smtClean="0"/>
              <a:t>10:45 pauze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sz="4700" dirty="0" smtClean="0">
                <a:solidFill>
                  <a:schemeClr val="bg1"/>
                </a:solidFill>
              </a:rPr>
              <a:t>11:55 afsluiting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03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Ontwikkelingen op het gebied van </a:t>
            </a:r>
            <a:r>
              <a:rPr lang="nl-NL" dirty="0" err="1" smtClean="0"/>
              <a:t>drones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Bijna dagelijks in het nieuws.</a:t>
            </a:r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2204864"/>
            <a:ext cx="8536566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5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385085" cy="580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9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36050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116632"/>
            <a:ext cx="8640000" cy="3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1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237294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843"/>
            <a:ext cx="9106441" cy="660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Is het ook voor het groene vak </a:t>
            </a:r>
            <a:r>
              <a:rPr lang="nl-NL" dirty="0" smtClean="0"/>
              <a:t>interessant/ belangrijk?</a:t>
            </a:r>
            <a:endParaRPr lang="nl-NL" dirty="0"/>
          </a:p>
          <a:p>
            <a:endParaRPr lang="nl-NL" dirty="0" smtClean="0"/>
          </a:p>
          <a:p>
            <a:r>
              <a:rPr lang="nl-NL" dirty="0" smtClean="0"/>
              <a:t>GKA aan het werk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39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GKA/Jan </a:t>
            </a:r>
            <a:r>
              <a:rPr lang="nl-NL" dirty="0" err="1" smtClean="0"/>
              <a:t>Benner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1640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9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groen interessant?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Werkconferentie Groene Ruimte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66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Projectaanvraag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Leren werken met </a:t>
            </a:r>
            <a:r>
              <a:rPr lang="nl-NL" dirty="0" err="1" smtClean="0"/>
              <a:t>drones</a:t>
            </a:r>
            <a:endParaRPr lang="nl-NL" dirty="0" smtClean="0"/>
          </a:p>
          <a:p>
            <a:r>
              <a:rPr lang="nl-NL" dirty="0" smtClean="0"/>
              <a:t>Op de hoogte zijn van wet- en regelgeving: wat mag wel en wat mag niet</a:t>
            </a:r>
          </a:p>
          <a:p>
            <a:r>
              <a:rPr lang="nl-NL" dirty="0" smtClean="0"/>
              <a:t>Alternatieven voor </a:t>
            </a:r>
            <a:r>
              <a:rPr lang="nl-NL" dirty="0" err="1" smtClean="0"/>
              <a:t>drones</a:t>
            </a:r>
            <a:r>
              <a:rPr lang="nl-NL" dirty="0" smtClean="0"/>
              <a:t>: </a:t>
            </a:r>
          </a:p>
          <a:p>
            <a:pPr lvl="1"/>
            <a:r>
              <a:rPr lang="nl-NL" dirty="0" err="1" smtClean="0"/>
              <a:t>Luchtballons</a:t>
            </a:r>
            <a:r>
              <a:rPr lang="nl-NL" dirty="0" smtClean="0"/>
              <a:t>?</a:t>
            </a:r>
          </a:p>
          <a:p>
            <a:pPr lvl="1"/>
            <a:r>
              <a:rPr lang="nl-NL" dirty="0" smtClean="0"/>
              <a:t>Telescoopstokken</a:t>
            </a:r>
          </a:p>
          <a:p>
            <a:r>
              <a:rPr lang="nl-NL" dirty="0" smtClean="0"/>
              <a:t>Hoe gebruik je de foto’s en films voor tuinontwerp, groenbeheer, etc.?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22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Korte uitleg over “onze </a:t>
            </a:r>
            <a:r>
              <a:rPr lang="nl-NL" dirty="0" err="1" smtClean="0"/>
              <a:t>drones</a:t>
            </a:r>
            <a:r>
              <a:rPr lang="nl-NL" dirty="0" smtClean="0"/>
              <a:t>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DJI </a:t>
            </a:r>
            <a:r>
              <a:rPr lang="nl-NL" dirty="0" err="1" smtClean="0"/>
              <a:t>Phantom</a:t>
            </a:r>
            <a:endParaRPr lang="nl-NL" dirty="0" smtClean="0"/>
          </a:p>
          <a:p>
            <a:r>
              <a:rPr lang="nl-NL" dirty="0" err="1" smtClean="0"/>
              <a:t>Traxxas</a:t>
            </a:r>
            <a:r>
              <a:rPr lang="nl-NL" dirty="0" smtClean="0"/>
              <a:t> </a:t>
            </a:r>
            <a:r>
              <a:rPr lang="nl-NL" dirty="0" err="1" smtClean="0"/>
              <a:t>minidrone</a:t>
            </a:r>
            <a:endParaRPr lang="nl-NL" dirty="0" smtClean="0"/>
          </a:p>
          <a:p>
            <a:r>
              <a:rPr lang="nl-NL" dirty="0" smtClean="0"/>
              <a:t>Flight simulator </a:t>
            </a:r>
            <a:r>
              <a:rPr lang="nl-NL" dirty="0" err="1" smtClean="0"/>
              <a:t>Aerosim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49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4192"/>
            <a:ext cx="4373886" cy="686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858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 de slag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 descr="\\FS02\UserData$\dvdneut\Pictures\2016 AOC Oost\DJI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Flight simulator</a:t>
            </a: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8363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5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AutoCAD</a:t>
            </a:r>
            <a:r>
              <a:rPr lang="nl-NL" dirty="0" smtClean="0"/>
              <a:t> / GIS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Is het belangrijk voor het groene MBO?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nl-NL" dirty="0" smtClean="0"/>
              <a:t>Presentaties</a:t>
            </a:r>
            <a:r>
              <a:rPr lang="nl-NL" dirty="0"/>
              <a:t>: hoe ziet </a:t>
            </a:r>
            <a:r>
              <a:rPr lang="nl-NL" dirty="0" smtClean="0"/>
              <a:t>een project </a:t>
            </a:r>
            <a:r>
              <a:rPr lang="nl-NL" dirty="0"/>
              <a:t>er uit voor en na de </a:t>
            </a:r>
            <a:r>
              <a:rPr lang="nl-NL" dirty="0" smtClean="0"/>
              <a:t>ingreep</a:t>
            </a:r>
          </a:p>
          <a:p>
            <a:pPr marL="514350" indent="-514350">
              <a:buAutoNum type="arabicPeriod"/>
            </a:pPr>
            <a:r>
              <a:rPr lang="nl-NL" dirty="0" smtClean="0"/>
              <a:t>Inventarisaties </a:t>
            </a:r>
            <a:r>
              <a:rPr lang="nl-NL" dirty="0"/>
              <a:t>met up-to-date en nauwkeurige informatie.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Dit </a:t>
            </a:r>
            <a:r>
              <a:rPr lang="nl-NL" dirty="0"/>
              <a:t>jaar op school: gebruiken voor GIS en </a:t>
            </a:r>
            <a:r>
              <a:rPr lang="nl-NL" dirty="0" err="1"/>
              <a:t>AutoCAD</a:t>
            </a:r>
            <a:r>
              <a:rPr lang="nl-NL" dirty="0"/>
              <a:t>; om inventarisaties te visualiseren en om tekenwerk te doen op basis van de </a:t>
            </a:r>
            <a:r>
              <a:rPr lang="nl-NL" dirty="0" err="1"/>
              <a:t>dronefoto’s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Volgende </a:t>
            </a:r>
            <a:r>
              <a:rPr lang="nl-NL" dirty="0"/>
              <a:t>stap: gebruik voor de landbouw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47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Toekomstbeeld landbouw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Drones</a:t>
            </a:r>
            <a:r>
              <a:rPr lang="nl-NL" dirty="0"/>
              <a:t> vliegen automatisch uit; data worden ’s nachts verwerkt; ’s </a:t>
            </a:r>
            <a:r>
              <a:rPr lang="nl-NL" dirty="0" err="1"/>
              <a:t>ochtends</a:t>
            </a:r>
            <a:r>
              <a:rPr lang="nl-NL" dirty="0"/>
              <a:t> krijgt de agrariër een overzicht van de nodige teelthandelingen; dat stuurt hij door naar de machines en die kunnen heel precies </a:t>
            </a:r>
            <a:r>
              <a:rPr lang="nl-NL" dirty="0" smtClean="0"/>
              <a:t>mest, water </a:t>
            </a:r>
            <a:r>
              <a:rPr lang="nl-NL" dirty="0"/>
              <a:t>of bestrijdingsmiddelen toedienen</a:t>
            </a:r>
          </a:p>
          <a:p>
            <a:r>
              <a:rPr lang="nl-NL" dirty="0"/>
              <a:t>Machine wordt voorzien van een </a:t>
            </a:r>
            <a:r>
              <a:rPr lang="nl-NL" dirty="0" err="1"/>
              <a:t>drone</a:t>
            </a:r>
            <a:r>
              <a:rPr lang="nl-NL" dirty="0"/>
              <a:t> die aan een draad precies recht boven de machine mee vliegt.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67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Kennis 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wikiwijs.nl/67904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Youtube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17" y="2276872"/>
            <a:ext cx="47148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5237262" cy="25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7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" y="1484784"/>
            <a:ext cx="906997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0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672"/>
            <a:ext cx="907475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9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Volgende les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5200" b="1" dirty="0" smtClean="0"/>
              <a:t>12 april: </a:t>
            </a:r>
            <a:r>
              <a:rPr lang="nl-NL" sz="5200" b="1" dirty="0" err="1" smtClean="0"/>
              <a:t>dronefoto’s</a:t>
            </a:r>
            <a:r>
              <a:rPr lang="nl-NL" sz="5200" b="1" dirty="0" smtClean="0"/>
              <a:t> </a:t>
            </a:r>
            <a:r>
              <a:rPr lang="nl-NL" sz="5200" b="1" dirty="0"/>
              <a:t>in </a:t>
            </a:r>
            <a:r>
              <a:rPr lang="nl-NL" sz="5200" b="1" dirty="0" err="1" smtClean="0"/>
              <a:t>ArcGIS</a:t>
            </a:r>
            <a:r>
              <a:rPr lang="nl-NL" sz="5200" b="1" dirty="0" smtClean="0"/>
              <a:t> </a:t>
            </a:r>
            <a:endParaRPr lang="nl-NL" sz="5200" b="1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Oefenmogelijkheden i.v.m. getuigschrift! Bijv. op:</a:t>
            </a:r>
          </a:p>
          <a:p>
            <a:pPr>
              <a:buFontTx/>
              <a:buChar char="-"/>
            </a:pPr>
            <a:r>
              <a:rPr lang="nl-NL" dirty="0" smtClean="0"/>
              <a:t>Woensdagmiddag 6 april</a:t>
            </a:r>
          </a:p>
          <a:p>
            <a:pPr>
              <a:buFontTx/>
              <a:buChar char="-"/>
            </a:pPr>
            <a:r>
              <a:rPr lang="nl-NL" dirty="0"/>
              <a:t>Woensdagmiddag </a:t>
            </a:r>
            <a:r>
              <a:rPr lang="nl-NL" dirty="0" smtClean="0"/>
              <a:t>20 april</a:t>
            </a:r>
          </a:p>
          <a:p>
            <a:pPr lvl="1">
              <a:buFontTx/>
              <a:buChar char="-"/>
            </a:pPr>
            <a:r>
              <a:rPr lang="nl-NL" dirty="0" err="1" smtClean="0"/>
              <a:t>Aerosim</a:t>
            </a:r>
            <a:r>
              <a:rPr lang="nl-NL" dirty="0" smtClean="0"/>
              <a:t> om 15:30 uur</a:t>
            </a:r>
          </a:p>
          <a:p>
            <a:pPr lvl="1">
              <a:buFontTx/>
              <a:buChar char="-"/>
            </a:pPr>
            <a:r>
              <a:rPr lang="nl-NL" dirty="0" smtClean="0"/>
              <a:t>De gymzalen zijn dan vrij om 16:10 uur</a:t>
            </a:r>
            <a:endParaRPr lang="nl-NL" dirty="0"/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47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9"/>
          <a:stretch/>
        </p:blipFill>
        <p:spPr bwMode="auto">
          <a:xfrm>
            <a:off x="7671" y="4793673"/>
            <a:ext cx="9144000" cy="209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>
            <a:noAutofit/>
          </a:bodyPr>
          <a:lstStyle/>
          <a:p>
            <a:r>
              <a:rPr lang="nl-NL" sz="9600" b="1" dirty="0" smtClean="0"/>
              <a:t>GO / NO GO</a:t>
            </a:r>
            <a:br>
              <a:rPr lang="nl-NL" sz="9600" b="1" dirty="0" smtClean="0"/>
            </a:br>
            <a:r>
              <a:rPr lang="nl-NL" sz="9600" b="1" dirty="0" smtClean="0"/>
              <a:t>29 maart</a:t>
            </a:r>
            <a:endParaRPr lang="nl-NL" sz="9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068960"/>
            <a:ext cx="8686800" cy="3057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Opdracht 15: Park Zwolle</a:t>
            </a:r>
          </a:p>
          <a:p>
            <a:pPr marL="0" indent="0">
              <a:buNone/>
            </a:pPr>
            <a:r>
              <a:rPr lang="nl-NL" dirty="0" smtClean="0"/>
              <a:t>16: beschoeiing</a:t>
            </a:r>
          </a:p>
          <a:p>
            <a:pPr marL="0" indent="0">
              <a:buNone/>
            </a:pPr>
            <a:r>
              <a:rPr lang="nl-NL" dirty="0" smtClean="0"/>
              <a:t>17: luchtfoto’s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21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4"/>
            <a:ext cx="9144000" cy="6874874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Wet- en regelgeving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7" name="Picture 3" descr="C:\Users\Geesje\Pictures\foto's luchtopnames\Waterschap Vallei en Veluwe\[_Benno_Wonink_-_Fotografie_]_-_20151007_(15)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6"/>
            <a:ext cx="6192688" cy="4133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4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4"/>
            <a:ext cx="9144000" cy="6874874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Particulieren:</a:t>
            </a:r>
            <a:br>
              <a:rPr lang="nl-NL" dirty="0" smtClean="0"/>
            </a:b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nl-NL" dirty="0" smtClean="0"/>
          </a:p>
          <a:p>
            <a:pPr lvl="0"/>
            <a:r>
              <a:rPr lang="nl-NL" dirty="0" smtClean="0"/>
              <a:t>vliegen bij daglicht (niet </a:t>
            </a:r>
            <a:r>
              <a:rPr lang="nl-NL" smtClean="0"/>
              <a:t>in het donker)</a:t>
            </a:r>
            <a:endParaRPr lang="nl-NL" dirty="0" smtClean="0"/>
          </a:p>
          <a:p>
            <a:pPr lvl="0"/>
            <a:r>
              <a:rPr lang="nl-NL" dirty="0" err="1" smtClean="0"/>
              <a:t>drone</a:t>
            </a:r>
            <a:r>
              <a:rPr lang="nl-NL" dirty="0" smtClean="0"/>
              <a:t> in het zicht houden</a:t>
            </a:r>
          </a:p>
          <a:p>
            <a:pPr lvl="0"/>
            <a:r>
              <a:rPr lang="nl-NL" dirty="0" smtClean="0"/>
              <a:t>vliegen tot maximaal 120 meter hoogte en tot 500 meter vanaf de piloot. </a:t>
            </a:r>
          </a:p>
          <a:p>
            <a:pPr lvl="0"/>
            <a:r>
              <a:rPr lang="nl-NL" dirty="0" smtClean="0"/>
              <a:t>Niet boven mensenmenigten, aaneengesloten bebouwing en wegen van 80 km/u of meer (minstens 150 meter afstand houden)</a:t>
            </a:r>
          </a:p>
          <a:p>
            <a:pPr lvl="0"/>
            <a:r>
              <a:rPr lang="nl-NL" dirty="0" smtClean="0"/>
              <a:t>Niet boven industrie en havengebieden, vaartuigen, voertuigen, kunstwerken en spoorlijnen (minstens 50 meter afstand houden)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22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4"/>
            <a:ext cx="9144000" cy="6874874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Nieuwe regeling particulieren? </a:t>
            </a:r>
            <a:endParaRPr lang="nl-NL" sz="3600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nl-NL" dirty="0" smtClean="0"/>
          </a:p>
          <a:p>
            <a:pPr lvl="0"/>
            <a:r>
              <a:rPr lang="nl-NL" dirty="0" smtClean="0"/>
              <a:t>vliegen toegestaan voor </a:t>
            </a:r>
            <a:r>
              <a:rPr lang="nl-NL" dirty="0" err="1" smtClean="0"/>
              <a:t>minidrones</a:t>
            </a:r>
            <a:r>
              <a:rPr lang="nl-NL" dirty="0" smtClean="0"/>
              <a:t> tot 4 kg:  </a:t>
            </a:r>
          </a:p>
          <a:p>
            <a:pPr lvl="0"/>
            <a:r>
              <a:rPr lang="nl-NL" dirty="0" smtClean="0"/>
              <a:t>maximaal 50 meter hoogte en tot 100 meter vanaf de piloot.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25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74"/>
            <a:ext cx="9144000" cy="6874874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Zakelijk: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nl-NL" dirty="0" smtClean="0"/>
          </a:p>
          <a:p>
            <a:pPr fontAlgn="t">
              <a:buNone/>
            </a:pPr>
            <a:r>
              <a:rPr lang="nl-NL" sz="4100" dirty="0" smtClean="0"/>
              <a:t>vergunning nodig:</a:t>
            </a:r>
            <a:r>
              <a:rPr lang="nl-NL" dirty="0" smtClean="0"/>
              <a:t> </a:t>
            </a:r>
          </a:p>
          <a:p>
            <a:pPr fontAlgn="t">
              <a:buNone/>
            </a:pPr>
            <a:r>
              <a:rPr lang="nl-NL" dirty="0" smtClean="0"/>
              <a:t>ROC (</a:t>
            </a:r>
            <a:r>
              <a:rPr lang="nl-NL" u="sng" dirty="0" smtClean="0"/>
              <a:t>R</a:t>
            </a:r>
            <a:r>
              <a:rPr lang="nl-NL" dirty="0" smtClean="0"/>
              <a:t>PAS </a:t>
            </a:r>
            <a:r>
              <a:rPr lang="nl-NL" u="sng" dirty="0" smtClean="0"/>
              <a:t>O</a:t>
            </a:r>
            <a:r>
              <a:rPr lang="nl-NL" dirty="0" smtClean="0"/>
              <a:t>perator </a:t>
            </a:r>
            <a:r>
              <a:rPr lang="nl-NL" u="sng" dirty="0" err="1" smtClean="0"/>
              <a:t>C</a:t>
            </a:r>
            <a:r>
              <a:rPr lang="nl-NL" dirty="0" err="1" smtClean="0"/>
              <a:t>ertificate</a:t>
            </a:r>
            <a:r>
              <a:rPr lang="nl-NL" dirty="0" smtClean="0"/>
              <a:t>)</a:t>
            </a:r>
          </a:p>
          <a:p>
            <a:pPr fontAlgn="t">
              <a:buNone/>
            </a:pPr>
            <a:endParaRPr lang="nl-NL" dirty="0" smtClean="0"/>
          </a:p>
          <a:p>
            <a:pPr lvl="0" fontAlgn="t"/>
            <a:r>
              <a:rPr lang="nl-NL" dirty="0" err="1" smtClean="0"/>
              <a:t>drone</a:t>
            </a:r>
            <a:r>
              <a:rPr lang="nl-NL" dirty="0" smtClean="0"/>
              <a:t> piloot heeft brevet </a:t>
            </a:r>
          </a:p>
          <a:p>
            <a:pPr lvl="0" fontAlgn="t"/>
            <a:r>
              <a:rPr lang="nl-NL" dirty="0" err="1" smtClean="0"/>
              <a:t>drone</a:t>
            </a:r>
            <a:r>
              <a:rPr lang="nl-NL" dirty="0" smtClean="0"/>
              <a:t> heeft een bewijs van luchtwaardigheid (keuringscertificaat)</a:t>
            </a:r>
          </a:p>
          <a:p>
            <a:pPr lvl="0" fontAlgn="t"/>
            <a:r>
              <a:rPr lang="nl-NL" dirty="0" smtClean="0"/>
              <a:t>het </a:t>
            </a:r>
            <a:r>
              <a:rPr lang="nl-NL" dirty="0" err="1" smtClean="0"/>
              <a:t>dronebedrijf</a:t>
            </a:r>
            <a:r>
              <a:rPr lang="nl-NL" dirty="0" smtClean="0"/>
              <a:t> heeft een goedgekeurd </a:t>
            </a:r>
            <a:r>
              <a:rPr lang="nl-NL" dirty="0" err="1" smtClean="0"/>
              <a:t>operation</a:t>
            </a:r>
            <a:r>
              <a:rPr lang="nl-NL" dirty="0" smtClean="0"/>
              <a:t> </a:t>
            </a:r>
            <a:r>
              <a:rPr lang="nl-NL" dirty="0" err="1" smtClean="0"/>
              <a:t>manual</a:t>
            </a:r>
            <a:r>
              <a:rPr lang="nl-NL" dirty="0" smtClean="0"/>
              <a:t> </a:t>
            </a:r>
          </a:p>
          <a:p>
            <a:pPr lvl="0" fontAlgn="t"/>
            <a:r>
              <a:rPr lang="nl-NL" dirty="0" smtClean="0"/>
              <a:t>het toestel is verzekerd voor wettelijke aansprakelijkheid</a:t>
            </a:r>
          </a:p>
          <a:p>
            <a:pPr lvl="0" fontAlgn="t"/>
            <a:r>
              <a:rPr lang="nl-NL" dirty="0" smtClean="0"/>
              <a:t>vluchten worden minstens 24 uur voor de vlucht aangemeld bij IL&amp;T  (NOTAM) en de burgemeester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58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490</Words>
  <Application>Microsoft Office PowerPoint</Application>
  <PresentationFormat>Diavoorstelling (4:3)</PresentationFormat>
  <Paragraphs>103</Paragraphs>
  <Slides>37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Kantoorthema</vt:lpstr>
      <vt:lpstr>N32 N42 Tekenen met drones</vt:lpstr>
      <vt:lpstr>PROGRAMMA</vt:lpstr>
      <vt:lpstr>PowerPoint-presentatie</vt:lpstr>
      <vt:lpstr>Volgende les</vt:lpstr>
      <vt:lpstr>GO / NO GO 29 maart</vt:lpstr>
      <vt:lpstr>Wet- en regelgeving</vt:lpstr>
      <vt:lpstr> Particulieren:  </vt:lpstr>
      <vt:lpstr>Nieuwe regeling particulieren? </vt:lpstr>
      <vt:lpstr>Zakelijk:</vt:lpstr>
      <vt:lpstr>Ontheffingen</vt:lpstr>
      <vt:lpstr> </vt:lpstr>
      <vt:lpstr>PowerPoint-presentatie</vt:lpstr>
      <vt:lpstr>PowerPoint-presentatie</vt:lpstr>
      <vt:lpstr>Tekening voortuin</vt:lpstr>
      <vt:lpstr>PowerPoint-presentatie</vt:lpstr>
      <vt:lpstr>PowerPoint-presentatie</vt:lpstr>
      <vt:lpstr>PowerPoint-presentatie</vt:lpstr>
      <vt:lpstr>PowerPoint-presentatie</vt:lpstr>
      <vt:lpstr>2 soorten getuigschriften</vt:lpstr>
      <vt:lpstr>Ontwikkelingen op het gebied van drones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GKA/Jan Benner</vt:lpstr>
      <vt:lpstr>Voor groen interessant?</vt:lpstr>
      <vt:lpstr>Projectaanvraag</vt:lpstr>
      <vt:lpstr>Korte uitleg over “onze drones”</vt:lpstr>
      <vt:lpstr>Aan de slag</vt:lpstr>
      <vt:lpstr>Flight simulator</vt:lpstr>
      <vt:lpstr>AutoCAD / GIS</vt:lpstr>
      <vt:lpstr>Is het belangrijk voor het groene MBO?</vt:lpstr>
      <vt:lpstr>Toekomstbeeld landbouw</vt:lpstr>
      <vt:lpstr>Kennis delen</vt:lpstr>
      <vt:lpstr>PowerPoint-presentatie</vt:lpstr>
      <vt:lpstr>PowerPoint-presentatie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Drones in het groene beroepsonderwijs</dc:title>
  <dc:creator>Dick Neut</dc:creator>
  <cp:lastModifiedBy>Dick van der Neut</cp:lastModifiedBy>
  <cp:revision>38</cp:revision>
  <cp:lastPrinted>2016-03-24T13:16:51Z</cp:lastPrinted>
  <dcterms:created xsi:type="dcterms:W3CDTF">2015-03-25T20:33:26Z</dcterms:created>
  <dcterms:modified xsi:type="dcterms:W3CDTF">2016-03-28T19:25:10Z</dcterms:modified>
</cp:coreProperties>
</file>